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9" r:id="rId4"/>
    <p:sldId id="267" r:id="rId5"/>
    <p:sldId id="260" r:id="rId6"/>
    <p:sldId id="262" r:id="rId7"/>
    <p:sldId id="268" r:id="rId8"/>
    <p:sldId id="296" r:id="rId9"/>
    <p:sldId id="271" r:id="rId10"/>
    <p:sldId id="277" r:id="rId11"/>
    <p:sldId id="286" r:id="rId12"/>
    <p:sldId id="273" r:id="rId13"/>
    <p:sldId id="274" r:id="rId14"/>
    <p:sldId id="275" r:id="rId15"/>
    <p:sldId id="276" r:id="rId16"/>
    <p:sldId id="278" r:id="rId17"/>
    <p:sldId id="279" r:id="rId18"/>
    <p:sldId id="282" r:id="rId19"/>
    <p:sldId id="283" r:id="rId20"/>
    <p:sldId id="280" r:id="rId21"/>
    <p:sldId id="281" r:id="rId22"/>
    <p:sldId id="284" r:id="rId23"/>
    <p:sldId id="285" r:id="rId24"/>
    <p:sldId id="297" r:id="rId25"/>
    <p:sldId id="289" r:id="rId26"/>
    <p:sldId id="290" r:id="rId27"/>
    <p:sldId id="291" r:id="rId28"/>
    <p:sldId id="293" r:id="rId29"/>
    <p:sldId id="294" r:id="rId30"/>
    <p:sldId id="295" r:id="rId31"/>
    <p:sldId id="298" r:id="rId32"/>
    <p:sldId id="300" r:id="rId33"/>
    <p:sldId id="312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4" r:id="rId44"/>
    <p:sldId id="311" r:id="rId45"/>
    <p:sldId id="315" r:id="rId46"/>
    <p:sldId id="313" r:id="rId47"/>
    <p:sldId id="316" r:id="rId48"/>
    <p:sldId id="317" r:id="rId49"/>
    <p:sldId id="318" r:id="rId50"/>
    <p:sldId id="319" r:id="rId51"/>
    <p:sldId id="321" r:id="rId52"/>
    <p:sldId id="320" r:id="rId53"/>
    <p:sldId id="325" r:id="rId54"/>
    <p:sldId id="322" r:id="rId55"/>
    <p:sldId id="324" r:id="rId56"/>
    <p:sldId id="323" r:id="rId57"/>
    <p:sldId id="326" r:id="rId5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69706-A738-904F-B040-FD1C3ADCD4B7}">
          <p14:sldIdLst>
            <p14:sldId id="256"/>
            <p14:sldId id="258"/>
            <p14:sldId id="259"/>
            <p14:sldId id="267"/>
            <p14:sldId id="260"/>
            <p14:sldId id="262"/>
            <p14:sldId id="268"/>
            <p14:sldId id="296"/>
            <p14:sldId id="271"/>
            <p14:sldId id="277"/>
            <p14:sldId id="286"/>
            <p14:sldId id="273"/>
            <p14:sldId id="274"/>
            <p14:sldId id="275"/>
            <p14:sldId id="276"/>
            <p14:sldId id="278"/>
            <p14:sldId id="279"/>
            <p14:sldId id="282"/>
            <p14:sldId id="283"/>
            <p14:sldId id="280"/>
            <p14:sldId id="281"/>
            <p14:sldId id="284"/>
            <p14:sldId id="285"/>
            <p14:sldId id="297"/>
            <p14:sldId id="289"/>
            <p14:sldId id="290"/>
            <p14:sldId id="291"/>
            <p14:sldId id="293"/>
            <p14:sldId id="294"/>
            <p14:sldId id="295"/>
            <p14:sldId id="298"/>
            <p14:sldId id="300"/>
            <p14:sldId id="312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15"/>
            <p14:sldId id="313"/>
            <p14:sldId id="316"/>
            <p14:sldId id="317"/>
            <p14:sldId id="318"/>
            <p14:sldId id="319"/>
            <p14:sldId id="321"/>
            <p14:sldId id="320"/>
            <p14:sldId id="325"/>
            <p14:sldId id="322"/>
            <p14:sldId id="324"/>
            <p14:sldId id="323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9"/>
    <p:restoredTop sz="94684"/>
  </p:normalViewPr>
  <p:slideViewPr>
    <p:cSldViewPr snapToGrid="0">
      <p:cViewPr varScale="1">
        <p:scale>
          <a:sx n="109" d="100"/>
          <a:sy n="109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79C4-827E-8D48-847E-604DD0DCC39D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2BA9C-3F3B-B24C-BD51-7D1F2E3C25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784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471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2E6B-01A6-D2EF-80BD-62E2FC54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1C1A3-FC40-51B8-7C92-2CFCAD67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6DDB6-6874-A90E-3D34-F9EAE500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13FC9-9D0E-484D-224E-4FFDEA7B3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07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782D-3CD4-3B86-FEDE-66F80D9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4682D-9DED-81C9-631A-C43DAA6F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AEBA2-8B46-3C96-430B-C2DABB152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E928C-3559-080B-FA5C-08A9F05BD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520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1361-DDE2-3224-8702-76D6FD7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73CD3-2DEE-764D-BB3E-7A05F2A13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3431-9D33-8FFD-00BD-129FD0F9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078-5652-2923-F6A7-B67F97376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27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D8B1-8B81-D549-D109-760E88D8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1945A-CBD9-8465-9669-035BBD67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82E33-4081-4743-2F48-560063C4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A7F5-2917-7940-D958-E52FACBC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724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4DD-6DBE-0DEF-D2CE-B76E4134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D005E-4117-C6E3-FC7B-CC0AE40A6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FA117-CD7F-2050-0CF8-627A259A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B1890-8B8B-5325-9F42-F8B219F89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049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949E-7901-CB57-6E64-9B36E0D3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B290-44D6-317F-8D88-655DC64FE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88B34-94FD-CF84-730C-2472CE2C5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D8C7-ABA0-E501-4694-CC9F6FD75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151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0FCF-0EA2-F649-2272-536C37E9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2A777-D191-7B2B-AFB7-819E3077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99EEA-A0CB-8486-25BD-37EE6519A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E730-B874-681C-3D27-5FECFB695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974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1DA9F-4BA2-02BD-CDDA-12B9B48C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8297-F494-694A-709C-27BC35B11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95C2B-DE48-224D-1BCB-1B099DEE7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66D99-C797-375B-D278-3A8B5F18E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001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DF3C-F76D-BC65-3301-4FDC858A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9C22E-331F-7744-7AD5-62E7F951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81BB2-43E7-6550-70BF-375221070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BF81-4FAA-9147-FA13-C0BA1EE03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288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6AF6-45FB-412A-9F54-E39B0240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1567F-3419-02FE-13CC-19D45ADBB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1DF2-D1CE-5862-5AB3-E105BC221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30CD6-E123-9C6D-4706-5721C5527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982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3CC1-CDFB-ADCD-7B0E-BAA98844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CB245-1905-FA31-E3B6-680A7E69D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FCFE-420C-14E8-BDAB-2E76D6AA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EC38-502C-FCA3-BB6A-E0170283E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602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A906-3329-B0FF-967F-58CFA735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FC562-1806-D07A-3A7D-9C13ECFF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9CE0-7A3F-6D41-3043-3800EC19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7E2D3-209F-41C9-38C7-237C11453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33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8C83-B1DE-3FAA-2B7D-44895635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49379-78CB-3055-E961-9AC804A48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5EE1-3946-C7B7-52EF-784A76B2E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F38-0F16-E05A-6035-37702EE19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352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2EED-C8D5-59A0-502A-79D06FE1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62FB-D079-2D41-71EC-456DD60C9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8937-EB5E-B3BC-F618-81B760B4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422B-F807-0FC6-D8BA-C7163FB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328E-A057-99A0-A564-1EEF2FD1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15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3FF2-0A31-9A6D-B319-3B452568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AEF88-E912-FF16-2583-1ABAC8C9B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EF86-106A-9022-169B-07FFA390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EE67-B9AC-49E2-1A20-8338262E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6817-7CAF-4BC3-6E28-5965ECBD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31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E190E-6DCA-165E-ECBC-A8FA3C765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CDDF-F8E4-DF5E-0CAA-2BA2DCC4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E4EC-0095-AD59-1C4F-F20593B9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6FF2C-7482-C4D3-9CE6-2F90FFF5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2F3B-D8AC-7408-939D-B247A31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618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304B-F5E7-3D77-D0A9-83C2D9E9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234-8590-9A34-AD96-ED02F206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A455-9189-CFF7-DD52-89727C01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C105-E78E-4D43-A682-639BF5E7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DC0F-A21D-5429-FF9F-6CE48DB3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98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4E9E-6C39-3BE9-EB51-A81D8E7D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7ECA-41AA-1552-CA48-34B11C70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B1162-A014-195E-4C2A-CF806606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3EAD-F6EC-8563-E6DD-2E022F25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A88C-F285-BDBA-4374-8B8E548B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160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106B-0242-FFAC-8A8E-6A74A36D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2D33-ED36-A337-A147-5DB5967C1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0DC84-9F78-9B84-E558-59D0A328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34C7-2EE7-65C5-F2E2-E5E23ECE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6B1A-BDAC-90BD-BF1F-2244D5FE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06F9-8871-1968-A332-5D0231BE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42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8967-AC08-EFC2-68AB-BBC8B04A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D443D-75E4-8225-BC4A-4AA3475E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334F-BB51-52EA-C067-F574B70F3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E401B-B8B5-0D15-3F25-C39679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B6BD9-DAF7-A4E7-B1BE-AAB536EFA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8CD23-CA71-18B4-DA00-3174F282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BC911-CBFE-D2A6-6B1F-F79F838E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2D6D9-25DC-0046-42BF-99297A5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500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13-2172-84C9-4D9D-7D92EFF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306FE-C042-B97C-5CA8-C75CF144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771F-6861-A394-D97B-9743176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10D4D-5560-55B2-8CE6-ADA9F8E6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284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81C27-81FF-C306-3CD6-9318704B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0932-9837-C4E5-CC88-11C11D93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520C-8348-2010-926C-DCAC104A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1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43DC-FDEA-CECD-32E2-A88D9526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56E0B-15DE-2D62-79B6-18CCCE98B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D9E7-6FDE-80E9-B6AD-BD700EAB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CE43-79EF-4AC6-CC5D-DE59D5BA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E6784-7717-3844-4949-430016A1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645CE-08F5-411A-69F4-64C8C9B4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574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2195-A0AA-5622-A63B-F59A0ED6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42FC1-4FBB-8361-350A-7331AA9F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070A3-F6C6-D9C5-FE50-F5B584AF5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9DEEA-D9C3-85C5-B35E-70AA9F67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4CA03-E971-6E6C-2E5D-04DB3B9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32AF-B007-CA4C-D427-AF27D89D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320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9BE4-CC29-BCC6-7A22-11E8CB57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CB6B-9B9C-2E68-C357-AC16AAB9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1B2E-9222-9972-3CB7-9CED3B4EA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3F1A-52E2-1844-9591-9C5D5672B009}" type="datetimeFigureOut">
              <a:rPr lang="en-IT" smtClean="0"/>
              <a:t>09/07/25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DB244-3448-4C5B-DC90-FAB2DDAC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68608-38B3-BA8C-3B88-587B13F5C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51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612-AF75-9C19-9D53-67BCEEBCD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3522"/>
            <a:ext cx="9144000" cy="14709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T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OLA Project</a:t>
            </a:r>
            <a:br>
              <a:rPr lang="en-IT" sz="54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</a:br>
            <a:r>
              <a:rPr lang="en-IT" sz="40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2024/2025</a:t>
            </a:r>
            <a:endParaRPr lang="en-IT" sz="5400" dirty="0">
              <a:latin typeface="Palatino" pitchFamily="2" charset="77"/>
              <a:ea typeface="Palatino" pitchFamily="2" charset="77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15CD-5715-3AF3-9E2D-FE6FEBEBD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820" y="5474739"/>
            <a:ext cx="2396359" cy="1080704"/>
          </a:xfrm>
        </p:spPr>
        <p:txBody>
          <a:bodyPr>
            <a:normAutofit lnSpcReduction="10000"/>
          </a:bodyPr>
          <a:lstStyle/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Piccinato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Francesco Allegrini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Repetti</a:t>
            </a:r>
          </a:p>
        </p:txBody>
      </p:sp>
    </p:spTree>
    <p:extLst>
      <p:ext uri="{BB962C8B-B14F-4D97-AF65-F5344CB8AC3E}">
        <p14:creationId xmlns:p14="http://schemas.microsoft.com/office/powerpoint/2010/main" val="32129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6DA-EB01-F32B-886A-54945DCA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2B38-8BAD-F96E-3689-2D991E89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E6F-68A6-E584-58A4-875959D8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8816163" cy="32545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incorporating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lower confidence bounds on consumption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this UCB1 extension ensures that decisions are budget-aware, while being optimistic about overconsumption in order to promote exploration, and to avoid waste of budget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do that, we allocate probability across arms through a linear programming problem, which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constrainedly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avoids overconsumption (optimistically)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254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3794-C80C-A1E9-55B0-995EF961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3375-17E6-69D8-F5A1-7B14C84A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Scaling factor C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rewards were not normalized to [0,1], we introduced a scaling factor to adjust the confidence bounds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our work, we found that a reasonable choice for the value of R is the maximum reward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Although, choosing the maximum consumption C for the consumption lower bounds, results in overly optimistic decisions and thus poor budget management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 the other hand, the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constant C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turns out being a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 controlling the optimism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about the consumption estimation, which can be tuned to fit the instance time horizon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a result, we chose to explore its impact through tuning, observing that scaling it by a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𝑧</m:t>
                        </m:r>
                      </m:den>
                    </m:f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obtains most of the marginal gain for a value around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𝑧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  <a:blipFill>
                <a:blip r:embed="rId2"/>
                <a:stretch>
                  <a:fillRect l="-1980" t="-207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2706AF-6FD5-B92F-6CF0-E8947F63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016" y="987380"/>
            <a:ext cx="3815524" cy="2460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7BC8F-DD9E-B5DD-C7B9-A41CE3253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562" y="3622685"/>
            <a:ext cx="3774978" cy="259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E159-16E0-2B81-8CEC-5EFA9B35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653A-2338-247A-B690-230864B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6B8F-C8D2-B13D-0B27-255FF99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257800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Thanks to the scaling factor adaptation, the algorithm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optimizes the usage per round</a:t>
            </a: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until the end of the time horizon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1CF4-015A-2BBD-8603-081B89EE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842125" y="1027906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984C-E430-F8A9-38F8-ED2673C3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FB8A-ECAA-A7C1-878B-468A8CD7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CD62A-3FD0-124A-1F13-F8F4AF921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893106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Baseline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At first glance, it seems that the algorithm does not achieve sub-linear regret against the standard baseline…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in this case is that we are comparing an algorithm playing with a max capacity against a clairvoyant which can keep selling an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unlimited quantity of items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Further discussion later 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40FB-C659-2D09-B712-DB6D47F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7159778" y="1547005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F6A5-36FB-BFBF-B261-650F0DFC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8837-684F-C2FA-0FD7-195115B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A972-F67B-14FF-9D4C-38B1E94E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486400" cy="289266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fact, the algorithm - due to the constraint - barely plays the optimal arm… Implying linear 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is the desired behaviour!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playing the optimal arm, it consumes more than it should, turning not actually optimal in this setting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Here, the algorithm "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decides to sell less to sell enough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” - at better price!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AAC7-79B6-8097-CD65-ADA25B6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936750"/>
            <a:ext cx="4330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F9E6-00F9-87A3-2EE6-A577E73B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259B-44BD-EA6D-8D5F-AB7DE2A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78BB-BC70-7C6F-BB60-BA76B162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804971" cy="222063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New 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price: 4.00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240k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“Per-round Budget-aware Mixed-Policy Clairvoyant”</a:t>
            </a:r>
            <a:br>
              <a:rPr lang="en-GB" sz="18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policy: [0. 0. 0. 0. 0. 0. 0. 0. 0.58 0.42 0. 0. 0. ]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254k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Notice: our algorithm converges to [0. 0. 0. 0. 0. 0. 0. 0. 0.58 0.42 0. 0. 0. 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DB8DE-A7E0-9065-58E5-80311A891D86}"/>
              </a:ext>
            </a:extLst>
          </p:cNvPr>
          <p:cNvSpPr txBox="1">
            <a:spLocks/>
          </p:cNvSpPr>
          <p:nvPr/>
        </p:nvSpPr>
        <p:spPr>
          <a:xfrm>
            <a:off x="838200" y="4546545"/>
            <a:ext cx="10820400" cy="1685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Given that our algorithm converges to a policy closely aligned with that of the BAMP clairvoyant, we believe the observed regret stems only from the time initially required by the algorithm to learn.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Considering the budget-constrained nature of the problem - which somehow counters the clairvoyant strength - we expect the regret to grow very slowly as the time horizon increases further.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F363D-1566-78A1-E084-71AFF482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68665"/>
            <a:ext cx="4297976" cy="28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902EE-436C-F0F4-AC17-6E4A8B3C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7EC2-6759-7E36-438B-DFABEA2B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6A194-9AB6-6390-69F9-6876477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multiple products</a:t>
            </a:r>
          </a:p>
        </p:txBody>
      </p:sp>
    </p:spTree>
    <p:extLst>
      <p:ext uri="{BB962C8B-B14F-4D97-AF65-F5344CB8AC3E}">
        <p14:creationId xmlns:p14="http://schemas.microsoft.com/office/powerpoint/2010/main" val="36741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035B-3D6C-9EC2-9443-24E3E6CA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3367-7307-89D5-D223-65F2501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per product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3.00€, 2.50€, 1.50€ and 6.00€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1.50€, 0.50€ and 4.00€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4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1,5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v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3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9380-5071-169E-7D46-42E26493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2F0B-D81B-4EA5-6ADC-C10FAADE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F8A580-B409-C942-DFD9-EB6DC7C4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Expected Prices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1: optimal price = €3.33, expected profit = €24.63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2: optimal price = €2.75, expected profit = €23.58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3: optimal price = €1.58, expected profit = €23.50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4: optimal price = €6.67, expected profit = €43.78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Super Arm – Overall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expected profit = €115.49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demand: 75.45 units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09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39DB-897C-5248-0948-7C2D8648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CE08-389C-2924-D274-EDD22D8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BD81E-7AD0-2926-22E7-947EDD3E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00" y="2416629"/>
            <a:ext cx="9988600" cy="33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0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384-5C78-1580-476D-3CBC2C13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AF4F-23A3-471D-013C-4FED2AC6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production capacity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2603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1F0B-9CF8-8F30-54AD-0CCB0CB0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CA80-9122-A687-B7DD-B035EE57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C162F-5731-4FBB-6A7D-9834114705F1}"/>
              </a:ext>
            </a:extLst>
          </p:cNvPr>
          <p:cNvSpPr txBox="1"/>
          <p:nvPr/>
        </p:nvSpPr>
        <p:spPr>
          <a:xfrm>
            <a:off x="838200" y="1690688"/>
            <a:ext cx="9851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are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 buyers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per each product, each with valuations similarly to R1</a:t>
            </a:r>
          </a:p>
          <a:p>
            <a:endParaRPr lang="en-IT" sz="2400" dirty="0">
              <a:latin typeface="Palatino" pitchFamily="2" charset="77"/>
              <a:ea typeface="Palatino" pitchFamily="2" charset="77"/>
            </a:endParaRPr>
          </a:p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Changes</a:t>
            </a:r>
          </a:p>
          <a:p>
            <a:pPr>
              <a:spcAft>
                <a:spcPts val="1200"/>
              </a:spcAft>
            </a:pP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extended the environment to a multi-product environment, that is equivalent to N independent single-product environments</a:t>
            </a:r>
          </a:p>
          <a:p>
            <a:endParaRPr lang="en-IT" sz="2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45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19F-D667-1176-B1D3-0A09DEDDA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B76-DA18-65E8-EFDD-8C004E46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D5E5F-34CB-A231-AD05-0FC956512054}"/>
              </a:ext>
            </a:extLst>
          </p:cNvPr>
          <p:cNvSpPr txBox="1"/>
          <p:nvPr/>
        </p:nvSpPr>
        <p:spPr>
          <a:xfrm>
            <a:off x="838200" y="1690688"/>
            <a:ext cx="8871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environment returns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number of sales per product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reward per product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along with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</a:t>
            </a:r>
          </a:p>
        </p:txBody>
      </p:sp>
    </p:spTree>
    <p:extLst>
      <p:ext uri="{BB962C8B-B14F-4D97-AF65-F5344CB8AC3E}">
        <p14:creationId xmlns:p14="http://schemas.microsoft.com/office/powerpoint/2010/main" val="68206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982F-ECEE-8F13-30C3-4DB9A2C0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48D-881D-3E02-703F-0D79E500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 on expected rewards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800" b="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 on expected consumption </a:t>
                </a:r>
                <a14:m>
                  <m:oMath xmlns:m="http://schemas.openxmlformats.org/officeDocument/2006/math">
                    <m:r>
                      <a:rPr lang="en-GB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600" baseline="-250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24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algorithm now considers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superarms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(combinations of prices for each product)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 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over superarms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Satisfies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 average consumption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</m:sub>
                      <m:sup/>
                      <m:e>
                        <m: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𝛾</m:t>
                        </m:r>
                        <m:r>
                          <a:rPr lang="it-IT" sz="1800" i="1" baseline="-25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)⋅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𝐿𝐶𝐵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</m:t>
                        </m:r>
                      </m:e>
                    </m:nary>
                    <m:r>
                      <a:rPr lang="en-GB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≤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𝜌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18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/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𝑇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distribution- weights sum to 1</a:t>
                </a: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9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D57A-30F1-243E-E03F-E2F6F1D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F0DC-94E3-E287-90E3-6ABA304D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4CDC-3BA4-9658-08D2-D583319A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10108096" cy="425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build per-arm statistics for each product-price pair (arm) and use them to estimate the expected reward and consumption of every combination of prices (superarm)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approach enables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better efficiency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than estimating the confidence bounds for every possible product mix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To be discussed</a:t>
            </a:r>
            <a:endParaRPr lang="it-IT" sz="20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next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slides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will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discuss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choice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the scaling factor 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initialize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handle the case of LPP failure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944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A619-53A6-A912-C4E7-798D1A43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D23A-7460-ADF6-9E92-81E92EC1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89E6-B642-4934-DAEE-0642466A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61" y="1716878"/>
            <a:ext cx="5688781" cy="221286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Scaling </a:t>
            </a:r>
            <a:r>
              <a:rPr lang="it-IT" sz="2400" dirty="0" err="1">
                <a:latin typeface="Palatino" pitchFamily="2" charset="77"/>
                <a:ea typeface="Palatino" pitchFamily="2" charset="77"/>
              </a:rPr>
              <a:t>factors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 R and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Similarly to what we did for R1, we had to choose a reasonable value for R and C.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presence of multiple products, and considering how we estimate the bounds for the superarms, we decided to just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divide R and C by 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this case, this choice turns out to be enough to obtain satisfying results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Notice the y-axis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6C27-CAC7-4719-DC49-B2AC4356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99"/>
          <a:stretch>
            <a:fillRect/>
          </a:stretch>
        </p:blipFill>
        <p:spPr>
          <a:xfrm>
            <a:off x="7246680" y="1716878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079BF1-252E-556D-FB12-792E8513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44C4B7-DDAE-8ADE-EF2A-35D1E6778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846A-8A7D-2BF0-FEF3-19C6870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Algorithm initialization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chose to compare two different strategies: 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4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arm at least once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first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𝑁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𝐾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superarm at least once in the first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𝑆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latter option achieves higher regret than the former.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53.3k vs 111.9k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  <a:blipFill>
                <a:blip r:embed="rId2"/>
                <a:stretch>
                  <a:fillRect l="-1754" t="-17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9CF089-409C-D36B-08E3-EB21C640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2"/>
          <a:stretch>
            <a:fillRect/>
          </a:stretch>
        </p:blipFill>
        <p:spPr>
          <a:xfrm>
            <a:off x="7723887" y="1134449"/>
            <a:ext cx="2878350" cy="2294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FAF9F-CE2B-B875-5B4B-DB295A98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7751135" y="3840380"/>
            <a:ext cx="2851102" cy="2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F2BE0-563B-5BAD-A5ED-2A192C3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F07108-6641-C851-AED9-0E05E6F41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3D059-A9ED-77F1-07B2-B71EB4F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F7F227-F093-FB52-033D-A79052FE2141}"/>
              </a:ext>
            </a:extLst>
          </p:cNvPr>
          <p:cNvSpPr txBox="1">
            <a:spLocks/>
          </p:cNvSpPr>
          <p:nvPr/>
        </p:nvSpPr>
        <p:spPr>
          <a:xfrm>
            <a:off x="772648" y="1953153"/>
            <a:ext cx="7572759" cy="315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Linear Program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During the execution of the algorithm, the Linear Programming problem (LPP) used to select the optimal superarms probability distribution may fail to return a feasible solution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handle such cases gracefully, we implemented a fallback mechanism that finds an alternative solution when the LPP becomes infeasible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idea is simple: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among the feasible superarms, we return the one with maximum expected reward; if no feasible superarm is available, we choose the one with minimum cost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in our work this case never occurred, our algorithm does not need to stop in case of LPP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980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D4B7-74A8-2174-B9C1-53F1DCD9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01FE-5743-F298-E27E-24E154A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Dynamic version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previous plots, it is possible to notice that the budget runs out quite early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that reason, we implemented a version of our algorithm using 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per-round budget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T" sz="16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 </a:t>
                </a: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𝐵𝑢𝑑𝑔𝑒𝑡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𝑅𝑜𝑢𝑛𝑑𝑠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and dynamic bound </a:t>
                </a:r>
                <a14:m>
                  <m:oMath xmlns:m="http://schemas.openxmlformats.org/officeDocument/2006/math">
                    <m:r>
                      <a:rPr lang="en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f>
                      <m:fPr>
                        <m:ctrlPr>
                          <a:rPr lang="en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Achieving: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absolute value for the regret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37.4k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Better budget management over time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  <a:blipFill>
                <a:blip r:embed="rId2"/>
                <a:stretch>
                  <a:fillRect l="-1970" t="-241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2241776-042A-7BFB-4396-23E05B9C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7091917" y="1668322"/>
            <a:ext cx="3657600" cy="29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301E-4E35-8BD1-A23D-EDF728D48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4812-459D-1121-97DF-D8D353B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Clairvoyants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“Budget-unaware Fixed-price Clairvoyant”</a:t>
                </a:r>
                <a:b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profit: 2.31M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“Per-round Budget-aware Mixed-Policy Clairvoyant”</a:t>
                </a:r>
                <a:br>
                  <a:rPr lang="en-GB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Optimal policy: 0.866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3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rd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+ 0.134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reward: 1.19M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  <a:blipFill>
                <a:blip r:embed="rId2"/>
                <a:stretch>
                  <a:fillRect l="-956" t="-454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97EE72-E930-8FBF-1134-2DA5F19AC91D}"/>
              </a:ext>
            </a:extLst>
          </p:cNvPr>
          <p:cNvSpPr txBox="1"/>
          <p:nvPr/>
        </p:nvSpPr>
        <p:spPr>
          <a:xfrm>
            <a:off x="838200" y="3948337"/>
            <a:ext cx="36593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regret against our BAMP clairvoyant is surprisingly low: less than 5% for this instance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0F359-DCA1-5332-9D10-025424555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212" y="3948337"/>
            <a:ext cx="6169725" cy="24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C19B-CCA8-D890-A0A2-0D4F833A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043B-3804-61AC-F558-E1AC94B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0426-0DB2-9AED-7563-6964C7A2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10146175" cy="13255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algorithm successfully converges to our “Per-round Budget-aware Mixed-Policy Clairvoyant”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7BCB-7E68-65A3-2AFF-B5F980D7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106774"/>
            <a:ext cx="551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F46D-619D-0491-7A41-2213926F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- General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=0.50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0≤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only for R1, from R2 on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would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rather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fix K )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Later…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093428"/>
              </a:xfrm>
              <a:prstGeom prst="rect">
                <a:avLst/>
              </a:prstGeom>
              <a:blipFill>
                <a:blip r:embed="rId3"/>
                <a:stretch>
                  <a:fillRect l="-941" t="-926" b="-123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26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343-F813-DB37-D823-CC97F0D9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8CE-7573-35C8-D66A-EB0EE1F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BAFB-972A-8102-30B0-115902D0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1955276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20E3-837D-7A8D-285B-16FDCE5F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AC0D-40E7-3B87-DF50-A3029D44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10 |</m:t>
                    </m:r>
                  </m:oMath>
                </a14:m>
                <a:endParaRPr lang="it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blipFill>
                <a:blip r:embed="rId3"/>
                <a:stretch>
                  <a:fillRect l="-941" t="-1230" b="-204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028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197A-B47F-5FF3-70AA-04AEAD9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6D45-A6FC-B46C-DA98-DFD0E408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will test our algorithm in two different environments: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t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,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here A = 2.0, P = 1000 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v/T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blipFill>
                <a:blip r:embed="rId3"/>
                <a:stretch>
                  <a:fillRect l="-941" t="-159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387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8010-93B6-7F03-67D6-E13657EC6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F02E-CE22-5799-B679-D54DFD66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Environments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936F4-10DA-3347-5777-C4BF160B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34" y="2388790"/>
            <a:ext cx="9862931" cy="34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91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97F4-FD07-64EC-FB5C-375FC59E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2C5-35AC-896E-05E7-097BA74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C7D8-67F2-A1BB-F0AA-B5E50256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575"/>
            <a:ext cx="10156902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primal-dual agent combines a regret minimizer with a dynamic adjustment of a Lagrange multiplier to manage highly non-stationary environments with consumption constraint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 selects prices by learning from newly observed rewards, allowing it to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track changes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buyer behaviour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over time — even in highly non-stationary settings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component, on the other hand,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enforces the budget constraint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updating the Lagrange multiplier </a:t>
            </a:r>
            <a:r>
              <a:rPr lang="el-GR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λ,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penalizes price choices leading to excessive 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dual component can be seen as an adversary that seeks to minimize the agent's effective reward by increasing the penalty when the agent exceeds the per-round budget</a:t>
            </a:r>
          </a:p>
        </p:txBody>
      </p:sp>
    </p:spTree>
    <p:extLst>
      <p:ext uri="{BB962C8B-B14F-4D97-AF65-F5344CB8AC3E}">
        <p14:creationId xmlns:p14="http://schemas.microsoft.com/office/powerpoint/2010/main" val="2580615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82CF-E35D-1893-0189-B1145F75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FA73-E679-24D4-1A7A-BDDF585B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Primal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EXP3.P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adversarial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environments in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bandit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feedback,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no-regret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high probability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tuned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gamma (exploration term)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choosing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  <a:blipFill>
                <a:blip r:embed="rId2"/>
                <a:stretch>
                  <a:fillRect l="-866" t="-56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/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Dual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learning rate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the dual has been manually tuned by choosing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0.01 turned out to be the best choice</a:t>
                </a:r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Dynamic Strategy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– once again – adopted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implementation of our agent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Further discussion about the green plots later on</a:t>
                </a:r>
                <a:endParaRPr lang="en-GB" sz="105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blipFill>
                <a:blip r:embed="rId3"/>
                <a:stretch>
                  <a:fillRect l="-1566" t="-156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CAF98F-E4AA-A238-ECDA-391AF037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30" y="4573634"/>
            <a:ext cx="2671252" cy="144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E3B26-F5BC-39CA-B0EB-0FCB8FBBD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920" y="3111653"/>
            <a:ext cx="2596271" cy="14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E719-1275-63EF-C974-1A12B360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C2C6-55BC-5D22-4017-48C1D3E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Clipping Lambda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general, it is needed to project the Lagrange multiplier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onto a fixed interval [0, U] in order to ensure stability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Inspired by the </a:t>
                </a:r>
                <a:r>
                  <a:rPr lang="en-GB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upperbound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for rewards lying within [0,1] - to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accomodate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arbitrary reward magnitudes, we initially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scaled up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theoretical bound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 </m:t>
                    </m:r>
                    <m:f>
                      <m:fPr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by the maximum </a:t>
                </a:r>
                <a:r>
                  <a:rPr lang="en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feasible reward 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Max expected reward starts from </a:t>
                </a:r>
                <a14:m>
                  <m:oMath xmlns:m="http://schemas.openxmlformats.org/officeDocument/2006/math">
                    <m:r>
                      <a:rPr lang="en-IT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varies with dynamic </a:t>
                </a:r>
                <a14:m>
                  <m:oMath xmlns:m="http://schemas.openxmlformats.org/officeDocument/2006/math">
                    <m:r>
                      <a:rPr lang="en-IT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  <a:blipFill>
                <a:blip r:embed="rId2"/>
                <a:stretch>
                  <a:fillRect l="-1323" t="-2905" r="-7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46252D-868D-1EBD-BBE3-D04C4CAB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491349" y="1027906"/>
            <a:ext cx="2441959" cy="230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C096D-2A5C-0916-25E3-1EBB0CBC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8491349" y="3525434"/>
            <a:ext cx="2461573" cy="23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6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C07C-1998-87BC-5FB3-A1CFACDC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D049-2B6A-E7E6-9D3E-467B4327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8C3D-6B6D-1802-5D86-FE72EE0E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8322"/>
            <a:ext cx="4883801" cy="11327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Sinusoidal environment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algorithm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manages the budget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until the end (red line spikes at the end)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proper behaviour can be inferred by observing the overall decrease of lambda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/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Increasing mean environment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Buyers’ demand and willingness to pay keep rising, causing the algorithm to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oversell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budget decreases faster than how T increases, thus the dynamic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drops and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lambda spikes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In the green image, only the first 5k rounds are depicted</a:t>
                </a:r>
                <a:endParaRPr lang="en-GB" sz="1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blipFill>
                <a:blip r:embed="rId2"/>
                <a:stretch>
                  <a:fillRect l="-1772" t="-203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2C71-E852-92AE-FCB7-2F7FFAEE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6345243" y="1214608"/>
            <a:ext cx="2185422" cy="206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F1616-8F6A-7C13-3ADE-1AE3248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6327689" y="4126638"/>
            <a:ext cx="2202976" cy="20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A3B98-57F0-6DB0-E39C-AE21A8B00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285" y="4742256"/>
            <a:ext cx="2671253" cy="1446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A82D1-6CCE-C539-56CC-3D32695B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285" y="1824462"/>
            <a:ext cx="2671253" cy="1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E99F-F621-F712-BE9A-8BF413AF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F4CE-B50D-26C0-08FF-A74118DF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</a:t>
            </a:r>
            <a:r>
              <a:rPr lang="en-IT">
                <a:latin typeface="Palatino" pitchFamily="2" charset="77"/>
                <a:ea typeface="Palatino" pitchFamily="2" charset="77"/>
              </a:rPr>
              <a:t>Analysis – Sinusoidal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4760-F981-6A5D-2CAF-C56841F9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Defining a smart baseline for highly non-stationary environments was challenging – here we propose three: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523B-80E2-90F7-65B6-9658F42DD8C0}"/>
              </a:ext>
            </a:extLst>
          </p:cNvPr>
          <p:cNvSpPr txBox="1"/>
          <p:nvPr/>
        </p:nvSpPr>
        <p:spPr>
          <a:xfrm>
            <a:off x="838200" y="4553883"/>
            <a:ext cx="52963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Obviously, the regret against the overpower clairvoyant does not achieve sub-linear 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 the two other baselines lose to our algorithm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B9F36-05C5-C99E-254E-F086055B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16"/>
          <a:stretch>
            <a:fillRect/>
          </a:stretch>
        </p:blipFill>
        <p:spPr>
          <a:xfrm>
            <a:off x="6877878" y="3566518"/>
            <a:ext cx="2382513" cy="218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876A2-8CA1-BC65-3A24-5E55821C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00" r="31858"/>
          <a:stretch>
            <a:fillRect/>
          </a:stretch>
        </p:blipFill>
        <p:spPr>
          <a:xfrm>
            <a:off x="9180409" y="2921643"/>
            <a:ext cx="1859820" cy="1870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355C4-4208-C6DB-30B5-ED091BCA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60"/>
          <a:stretch>
            <a:fillRect/>
          </a:stretch>
        </p:blipFill>
        <p:spPr>
          <a:xfrm>
            <a:off x="9235882" y="4689784"/>
            <a:ext cx="1804347" cy="19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42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5F58-EE61-8D04-F6FD-C04442FC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BFFE-6FF6-CCEA-65BF-798E271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– Increasing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7F19-9414-DCC1-1698-B79210BD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34083-B54C-4519-EF59-BB9974C7C286}"/>
              </a:ext>
            </a:extLst>
          </p:cNvPr>
          <p:cNvSpPr txBox="1"/>
          <p:nvPr/>
        </p:nvSpPr>
        <p:spPr>
          <a:xfrm>
            <a:off x="838200" y="4312514"/>
            <a:ext cx="5509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the bad behaviour – due to the impossibility of learning – the regret in this case is somehow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 better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the bad budget management worsens the result by the time horizon 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1224F-13CA-C519-F914-6BE9CD81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198"/>
          <a:stretch>
            <a:fillRect/>
          </a:stretch>
        </p:blipFill>
        <p:spPr>
          <a:xfrm>
            <a:off x="6831778" y="2993886"/>
            <a:ext cx="2341271" cy="2190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18980-5DDE-8219-6F13-170744A9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71" r="32267"/>
          <a:stretch>
            <a:fillRect/>
          </a:stretch>
        </p:blipFill>
        <p:spPr>
          <a:xfrm>
            <a:off x="9173049" y="2339234"/>
            <a:ext cx="1790129" cy="1834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4EA8D-F4FD-5BBF-F1AE-BC048309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801"/>
          <a:stretch>
            <a:fillRect/>
          </a:stretch>
        </p:blipFill>
        <p:spPr>
          <a:xfrm>
            <a:off x="9208025" y="4082174"/>
            <a:ext cx="1766925" cy="19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DFBE-4E71-94E1-E1C2-E006AF2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 - General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E7373-2E77-DCDF-F213-AB3638C7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01" y="2420909"/>
            <a:ext cx="9980398" cy="3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5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A1E1-39E0-129A-0145-3F842377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F6DE-7676-55B1-C68B-CE041143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B6867-AA27-6EBE-5B18-42FE369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13423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78C7-0F51-5E7B-B370-F6C2B123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20B-AA1B-638F-DAE4-AB8EFFB0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 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all the products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 and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same prices for all products )</a:t>
                </a:r>
                <a:endParaRPr lang="en-GB" sz="11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740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5E78-D4F7-7016-4F74-2D55EF40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649-FC76-B03C-DDDD-EA4B8553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t,i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it-IT" b="0" i="0" baseline="-25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T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 = 1, …, N</a:t>
                </a:r>
              </a:p>
              <a:p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Where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2.0,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1000,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1.5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1500,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1.0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800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blipFill>
                <a:blip r:embed="rId3"/>
                <a:stretch>
                  <a:fillRect l="-941" t="-20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3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C7BF-55B0-D1DB-CC54-E84C34F5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636B-B77B-802D-0619-FC109BED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38BAC-BB1D-2BE3-F05E-F15B9B6B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2536456"/>
            <a:ext cx="10921307" cy="29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9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509-9339-2947-1F42-177E9E5A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FC34-D682-B15B-80D0-45F3C0A8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Idea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simply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our primal-dual pricing strategy to a 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multi-product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setting under highly non-stationary demand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primal regret minimizer - instead of exploring the arms - receives by the framework a reward which is penalized by the dual component, for each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Lagrangian function is indeed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it-IT" sz="1800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𝑠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GB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𝑟</m:t>
                        </m:r>
                      </m:e>
                    </m:nary>
                    <m:r>
                      <a:rPr lang="it-IT" sz="18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)] − </m:t>
                    </m:r>
                    <m:r>
                      <m:rPr>
                        <m:sty m:val="p"/>
                      </m:rPr>
                      <a:rPr lang="en-GB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λ</m:t>
                    </m:r>
                    <m:r>
                      <m:rPr>
                        <m:sty m:val="p"/>
                      </m:rPr>
                      <a:rPr lang="it-IT" sz="1800" b="0" i="0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nary>
                      <m:naryPr>
                        <m:chr m:val="∑"/>
                        <m:ctrlPr>
                          <a:rPr lang="en-GB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𝑐</m:t>
                        </m:r>
                      </m:e>
                    </m:nary>
                    <m:r>
                      <a:rPr lang="it-IT" sz="1800" i="1" baseline="-25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−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enforce that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every arm should be played at least once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rounds</a:t>
                </a:r>
                <a:endParaRPr lang="en-GB" sz="2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  <a:blipFill>
                <a:blip r:embed="rId2"/>
                <a:stretch>
                  <a:fillRect l="-965" t="-25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7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497E-F667-E889-8381-43CB5D95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865-14A1-3FB3-7C82-5A951D1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63E4-4A33-FE1D-F50C-DA4DAFD0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515600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Behaviour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behaviour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every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way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equivalent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the single product case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8B26-349C-949C-082B-162504D6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3886"/>
            <a:ext cx="5645526" cy="264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9FBB5-58C1-E5D5-D59A-956AF45B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88" y="2943947"/>
            <a:ext cx="4841966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316B-656C-16C9-74B9-ACE7B993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3B4-490C-9CC7-F3E6-DAB8802B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8413-C568-4275-C18B-E6666677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05901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[7.50, 9.00,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261.7K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4.77M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[5.33, 6.42,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210.6K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B9EB3-7E08-C2E5-3940-72D360FBDE4A}"/>
              </a:ext>
            </a:extLst>
          </p:cNvPr>
          <p:cNvSpPr txBox="1"/>
          <p:nvPr/>
        </p:nvSpPr>
        <p:spPr>
          <a:xfrm>
            <a:off x="838199" y="4553883"/>
            <a:ext cx="5655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obtain similar results to the single product case 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8A0CE-2DF0-9196-E36B-3D10D34D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384"/>
          <a:stretch>
            <a:fillRect/>
          </a:stretch>
        </p:blipFill>
        <p:spPr>
          <a:xfrm>
            <a:off x="6353872" y="2211206"/>
            <a:ext cx="2914342" cy="2753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A801-580F-9141-2975-45E8F842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38" r="32380"/>
          <a:stretch>
            <a:fillRect/>
          </a:stretch>
        </p:blipFill>
        <p:spPr>
          <a:xfrm>
            <a:off x="9268215" y="1154575"/>
            <a:ext cx="2392472" cy="246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CD28B-ADB6-6F34-8542-81873E82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18"/>
          <a:stretch>
            <a:fillRect/>
          </a:stretch>
        </p:blipFill>
        <p:spPr>
          <a:xfrm>
            <a:off x="9210802" y="3491471"/>
            <a:ext cx="2392473" cy="24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6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4765-541B-EF11-B551-B89FE94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404E-9C10-6618-F783-82BB1C3F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2890-F52D-7B2A-059B-20140DAB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68322"/>
            <a:ext cx="4481944" cy="41111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One last observation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just would like to highlight that our algorithm appears to follow this pattern: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Starts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by playing arms 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highest average reward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quite enough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Observes a spike by lambda to quickly penalize such arms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Keeps playing arms which guarantee good budget management (with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per-buyer profit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Eventually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gives a chance to the best arms by the end of the rounds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We plotted the three arms with highest average reward at the end of the simulation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2EDE2-DDD2-033B-7368-407B24A6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59" y="1698128"/>
            <a:ext cx="5613981" cy="235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45ABE-EADC-B229-32FC-9FB753DF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4" y="4049611"/>
            <a:ext cx="5613981" cy="2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5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2C68-A5DB-52C6-6D11-4FEEA6F4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D9ED-C83D-7625-C550-53986E93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70853-C70D-1FD1-3061-472B1DA52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</a:t>
            </a:r>
            <a:r>
              <a:rPr lang="en-IT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slightly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71351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ED50-A03C-1E47-965B-6D991B6B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FB0F-8E00-4A12-7B64-D33C354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varying valuation schedule v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s,</a:t>
                </a:r>
                <a:r>
                  <a:rPr lang="en-GB" baseline="-250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2.50€,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e>
                    </m:func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6  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for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comparison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finally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increased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K, and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thus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also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trials for the pseudo-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regret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estimation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  <a:endParaRPr lang="en-IT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5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D055-1219-338D-77BD-653B6785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DB70-04C6-54DD-0EF8-4067C8D3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236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T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( 0, 1 )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demand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thus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-2500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=50⋅(1−</m:t>
                    </m:r>
                    <m:r>
                      <m:rPr>
                        <m:sty m:val="p"/>
                      </m:rPr>
                      <a:rPr lang="el-GR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l-GR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Behaviour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represent the actual number of buyers n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​∼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50,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i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l-GR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i="1" baseline="-25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​;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it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which can be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interpreted as a sub-Gaussian deviation from the expected demand 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D(p</a:t>
                </a:r>
                <a:r>
                  <a:rPr lang="en-GB" sz="1400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it corresponds to a Binomial random variable centered around its mean.</a:t>
                </a:r>
                <a:endParaRPr lang="en-GB" sz="1400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returned reward is 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profit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𝑝𝑡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–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𝑐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236527"/>
              </a:xfrm>
              <a:prstGeom prst="rect">
                <a:avLst/>
              </a:prstGeom>
              <a:blipFill>
                <a:blip r:embed="rId3"/>
                <a:stretch>
                  <a:fillRect l="-941" t="-117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71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16E1-76AA-5C8A-3652-6F022B1B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4EF-7AA7-22BF-7000-8C1EE989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F9EC-8E71-2AFF-B03C-156A404A85E5}"/>
              </a:ext>
            </a:extLst>
          </p:cNvPr>
          <p:cNvSpPr txBox="1"/>
          <p:nvPr/>
        </p:nvSpPr>
        <p:spPr>
          <a:xfrm>
            <a:off x="838200" y="1690688"/>
            <a:ext cx="4108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exist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buyers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segmented varying valuation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89B3-62BF-4EC9-2522-CA4F8732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80" y="1943210"/>
            <a:ext cx="5261220" cy="36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7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F8FA2-1339-2C27-070C-D96785A0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BA30-6574-B967-8BA1-070BC5C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3709-F8CF-DD76-AFA8-3E5ADA0E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8"/>
          <a:stretch>
            <a:fillRect/>
          </a:stretch>
        </p:blipFill>
        <p:spPr>
          <a:xfrm>
            <a:off x="3886200" y="1690688"/>
            <a:ext cx="7297615" cy="457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3EE32-8C1E-3F4E-F978-CB879CC9F927}"/>
              </a:ext>
            </a:extLst>
          </p:cNvPr>
          <p:cNvSpPr txBox="1"/>
          <p:nvPr/>
        </p:nvSpPr>
        <p:spPr>
          <a:xfrm>
            <a:off x="838200" y="1321356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Demand function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17814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F91-79B8-C03C-F682-E1F91B18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3CDA-B4D7-6C9D-BF75-6F0B7B5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CombinatorialUCB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our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CombinatorialUCB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sliding window,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adjusted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scaling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factors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C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dividing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them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the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only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the confidence bounds never get small enough – since the samples are not enough – leading the agent to take overly optimistic decisions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Instead, dividing both factors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optimism is rescaled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normal case</a:t>
                </a:r>
                <a:endParaRPr lang="en-GB" sz="20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  <a:blipFill>
                <a:blip r:embed="rId2"/>
                <a:stretch>
                  <a:fillRect l="-1026" t="-193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A82A-8AEE-1EEB-A600-DA55DE6C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F01A-9FBA-FCEB-FCBB-AE1EDF0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Final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D032-A7F7-B714-0CBA-5A81AFD6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322169" cy="176067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CombinatorialUCB vs Primal-Dual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 R1 and R2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leaded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R3 and R4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want to compare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 with sliding window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against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Primal-Dual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within a setting with abrupt changes</a:t>
            </a:r>
          </a:p>
        </p:txBody>
      </p:sp>
    </p:spTree>
    <p:extLst>
      <p:ext uri="{BB962C8B-B14F-4D97-AF65-F5344CB8AC3E}">
        <p14:creationId xmlns:p14="http://schemas.microsoft.com/office/powerpoint/2010/main" val="437564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D70D-66F6-D43E-3D91-573C48D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54F4-E309-B23E-2405-C0EC28BC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9F6-315B-D005-0F2A-6E560657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5428904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Comparison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consumption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have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slope = B/T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most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time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general,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management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to be more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stable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say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window </a:t>
            </a:r>
            <a:r>
              <a:rPr lang="it-IT" sz="14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is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small enough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their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properly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all</a:t>
            </a:r>
            <a:endParaRPr lang="it-IT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avoid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running out of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too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early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91936-D112-BA0B-91F0-E440BBC9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66" y="2135037"/>
            <a:ext cx="5032426" cy="26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7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AE81-CF3F-59FA-5FB2-16DB4294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9B6-A7B9-7CCE-45B5-B44E715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BFEF-43D9-3FCC-8FD4-6899EA45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785338" cy="24780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Reward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basing its decisions on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much smaller number of samples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(window),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CombinatorialUCB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achieves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total reward 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But it still does learn –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window is big enough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is simple: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Primal-Dual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approach does not really account for the change of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Its primal regret minimizer lies on weaker adversarial hypothesis</a:t>
            </a:r>
            <a:endParaRPr lang="en-GB" sz="14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61CD8-0B96-CB8D-CE0A-185F85AF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28" y="1773831"/>
            <a:ext cx="4365649" cy="26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1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5586-5F5E-FCF8-9BF1-FE2E9266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F266-F95D-1B56-D3BA-01ECDA17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3B9B-FB73-B2F2-AB79-BA5AE1CA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6641123" cy="49619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generalized our BAMP by averaging the reward per round through the 3 sections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Observations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observing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BAFP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clairvoyant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plot, it is possible to infer that – using a fixed superarm – it  is more convenient to spend the entire budget in the first segment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Generalized BAMP clairvoyant-defined agent – instead –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tried to gain reward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for the first two segments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30692-3031-5894-CD1B-021E1BB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07" r="65988"/>
          <a:stretch>
            <a:fillRect/>
          </a:stretch>
        </p:blipFill>
        <p:spPr>
          <a:xfrm>
            <a:off x="8342399" y="1268462"/>
            <a:ext cx="2583508" cy="22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411D7-BCEB-B60A-AA38-6FF83D00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93"/>
          <a:stretch>
            <a:fillRect/>
          </a:stretch>
        </p:blipFill>
        <p:spPr>
          <a:xfrm>
            <a:off x="8412941" y="3429000"/>
            <a:ext cx="2512966" cy="25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E8B8-2FCF-1AF0-C162-1DD63FE9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489-180A-D246-5F97-782B0E86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8EE0-3367-0A31-9F98-9016043A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4812323" cy="28216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But… In this setting it performs quite bad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913DB9-6C16-E349-243A-C3DDA0C9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24" r="65686"/>
          <a:stretch>
            <a:fillRect/>
          </a:stretch>
        </p:blipFill>
        <p:spPr>
          <a:xfrm>
            <a:off x="5867399" y="4019512"/>
            <a:ext cx="2666999" cy="230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5A941-AC22-9577-7BCC-1E52BF52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3" r="32654"/>
          <a:stretch>
            <a:fillRect/>
          </a:stretch>
        </p:blipFill>
        <p:spPr>
          <a:xfrm>
            <a:off x="7268305" y="1414767"/>
            <a:ext cx="2579078" cy="2576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2DE1EB-48D7-0162-6CBD-6E90B3D3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18" t="10424"/>
          <a:stretch>
            <a:fillRect/>
          </a:stretch>
        </p:blipFill>
        <p:spPr>
          <a:xfrm>
            <a:off x="8557844" y="4019512"/>
            <a:ext cx="2579079" cy="23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5C468-61EC-76A4-7514-F3E3459F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AB91-C670-4A6D-D2D6-48399311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1600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environment returns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 of sales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along with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reward</a:t>
                </a:r>
              </a:p>
              <a:p>
                <a:pPr>
                  <a:spcAft>
                    <a:spcPts val="600"/>
                  </a:spcAft>
                </a:pP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Reward Range R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did not normalize the reward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into [0, 1] interval</a:t>
                </a:r>
                <a:b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implies adjusting the confidence bound </a:t>
                </a:r>
                <a:r>
                  <a:rPr lang="en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 scaling constant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found out a reasonable value for the reward upper bound to be </a:t>
                </a:r>
                <a14:m>
                  <m:oMath xmlns:m="http://schemas.openxmlformats.org/officeDocument/2006/math"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𝑅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) ∗ </m:t>
                    </m:r>
                    <m:r>
                      <a:rPr lang="en-GB" i="1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T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maximum bound for the reward per round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And for the cost lower bound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it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but we will discuss this constant factor further later on</a:t>
                </a:r>
              </a:p>
              <a:p>
                <a:pPr>
                  <a:spcAft>
                    <a:spcPts val="600"/>
                  </a:spcAft>
                </a:pP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816429"/>
              </a:xfrm>
              <a:prstGeom prst="rect">
                <a:avLst/>
              </a:prstGeom>
              <a:blipFill>
                <a:blip r:embed="rId3"/>
                <a:stretch>
                  <a:fillRect l="-941" t="-99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7C2-4E06-670B-371B-41FF7CE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2A16-51B0-556D-DEC4-25642877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156635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 Methodology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difficulty of calculating the expected reward of UCB1, we estimate it through its sample mean over n independent trials, in order to compute the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pseudo-regret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CCAB8-43F7-0F3C-FB03-87C75CE5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68" y="3088304"/>
            <a:ext cx="7591694" cy="29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5CEC-DD0D-8440-FCD3-6EC44A661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FAB-CCBA-0E21-2FDB-8FDE892D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– How to deal with budget?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Assumptions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Parameters setting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=0.50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0≤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Now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blipFill>
                <a:blip r:embed="rId3"/>
                <a:stretch>
                  <a:fillRect l="-941" t="-304" b="-121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44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C0D3-04EC-02F8-BDD5-514950DC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0540-2F98-1E08-ECEE-CE6E2C7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 on the expected rewards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 on the expected number of sold units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buNone/>
                </a:pPr>
                <a:endParaRPr lang="en-GB" sz="16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ₜ over the 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Respects an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consumption constraint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≤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B/T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the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 - weights sum to 1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5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3367</Words>
  <Application>Microsoft Macintosh PowerPoint</Application>
  <PresentationFormat>Widescreen</PresentationFormat>
  <Paragraphs>387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Cambria Math</vt:lpstr>
      <vt:lpstr>Palatino</vt:lpstr>
      <vt:lpstr>Office Theme</vt:lpstr>
      <vt:lpstr>OLA Project 2024/2025</vt:lpstr>
      <vt:lpstr>Requirement 1</vt:lpstr>
      <vt:lpstr>Setting - General</vt:lpstr>
      <vt:lpstr>Setting - General</vt:lpstr>
      <vt:lpstr>Environment - General</vt:lpstr>
      <vt:lpstr>Feedback - General</vt:lpstr>
      <vt:lpstr>Performance Analysis - General</vt:lpstr>
      <vt:lpstr>Setting – How to deal with budget?</vt:lpstr>
      <vt:lpstr>Strategy</vt:lpstr>
      <vt:lpstr>Strategy</vt:lpstr>
      <vt:lpstr>To be discussed</vt:lpstr>
      <vt:lpstr>Budget</vt:lpstr>
      <vt:lpstr>Performance Analysis</vt:lpstr>
      <vt:lpstr>Performance Analysis</vt:lpstr>
      <vt:lpstr>Performance Analysis</vt:lpstr>
      <vt:lpstr>Requirement 2</vt:lpstr>
      <vt:lpstr>Setting</vt:lpstr>
      <vt:lpstr>Setting</vt:lpstr>
      <vt:lpstr>Setting</vt:lpstr>
      <vt:lpstr>Environment</vt:lpstr>
      <vt:lpstr>Feedback</vt:lpstr>
      <vt:lpstr>Strategy</vt:lpstr>
      <vt:lpstr>Strategy</vt:lpstr>
      <vt:lpstr>To be discussed</vt:lpstr>
      <vt:lpstr>To be discussed</vt:lpstr>
      <vt:lpstr>To be discussed</vt:lpstr>
      <vt:lpstr>Budget</vt:lpstr>
      <vt:lpstr>Performance Analysis</vt:lpstr>
      <vt:lpstr>Performance Analysis</vt:lpstr>
      <vt:lpstr>Requirement 3</vt:lpstr>
      <vt:lpstr>Setting</vt:lpstr>
      <vt:lpstr>Environment</vt:lpstr>
      <vt:lpstr>Environments</vt:lpstr>
      <vt:lpstr>Strategy</vt:lpstr>
      <vt:lpstr>To be discussed</vt:lpstr>
      <vt:lpstr>To be discussed</vt:lpstr>
      <vt:lpstr>Budget</vt:lpstr>
      <vt:lpstr>Performance Analysis – Sinusoidal</vt:lpstr>
      <vt:lpstr>Performance Analysis – Increasing mean</vt:lpstr>
      <vt:lpstr>Requirement 4</vt:lpstr>
      <vt:lpstr>Setting</vt:lpstr>
      <vt:lpstr>Environment</vt:lpstr>
      <vt:lpstr>Environment</vt:lpstr>
      <vt:lpstr>Strategy</vt:lpstr>
      <vt:lpstr>Budget</vt:lpstr>
      <vt:lpstr>Performance Analysis</vt:lpstr>
      <vt:lpstr>Performance Analysis</vt:lpstr>
      <vt:lpstr>Requirement 5</vt:lpstr>
      <vt:lpstr>Setting</vt:lpstr>
      <vt:lpstr>Environment</vt:lpstr>
      <vt:lpstr>Environment</vt:lpstr>
      <vt:lpstr>Strategy</vt:lpstr>
      <vt:lpstr>Final comparison</vt:lpstr>
      <vt:lpstr>Budget</vt:lpstr>
      <vt:lpstr>Performance Analysis</vt:lpstr>
      <vt:lpstr>Performance Analysis</vt:lpstr>
      <vt:lpstr>Performance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Piccinato</dc:creator>
  <cp:lastModifiedBy>Mattia Piccinato</cp:lastModifiedBy>
  <cp:revision>28</cp:revision>
  <dcterms:created xsi:type="dcterms:W3CDTF">2025-07-07T11:50:59Z</dcterms:created>
  <dcterms:modified xsi:type="dcterms:W3CDTF">2025-07-10T14:40:55Z</dcterms:modified>
</cp:coreProperties>
</file>